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EEDF"/>
    <a:srgbClr val="3F6C81"/>
    <a:srgbClr val="F8F3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7"/>
    <p:restoredTop sz="94632"/>
  </p:normalViewPr>
  <p:slideViewPr>
    <p:cSldViewPr snapToGrid="0">
      <p:cViewPr varScale="1">
        <p:scale>
          <a:sx n="111" d="100"/>
          <a:sy n="111" d="100"/>
        </p:scale>
        <p:origin x="5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F8C82-09EE-E30E-C8AC-1B38C91196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3C7240-E46B-E1B1-0633-7A0D76CA2D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D79BE1-99C2-9466-4D66-1D76D8ADF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3D71-B270-8342-811C-D2EE8CDF0A6C}" type="datetimeFigureOut">
              <a:rPr lang="en-US" smtClean="0"/>
              <a:t>2/13/26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BAD401-BC1B-9513-DF91-262EA36E0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D85F0F-40B4-51A1-7DD5-C35CF20BC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4244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6FD58-901C-3E98-2A23-82E8692F8B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7DB151-5F23-3F0F-5059-2F0901FD63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F875C2-ED58-EFE8-097A-E7C6B83C92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3D71-B270-8342-811C-D2EE8CDF0A6C}" type="datetimeFigureOut">
              <a:rPr lang="en-US" smtClean="0"/>
              <a:t>2/13/26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343B32-881A-3787-577F-A5682FC4E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F40997-277F-C544-4644-F01A2CEA7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218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19B3A7-00CD-C0B9-0707-8F80D1CAA1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9A4545-7A56-1562-1E73-12C07458A5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9BE61-1567-6C46-A2CA-FD2E1B761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3D71-B270-8342-811C-D2EE8CDF0A6C}" type="datetimeFigureOut">
              <a:rPr lang="en-US" smtClean="0"/>
              <a:t>2/13/26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839C02-D2B1-3946-862F-17E1107B8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D59AB-2B84-BE1E-E30B-A1244726E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984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2673B-DFB9-8B55-5DFD-33ED6D808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1C7C4-5817-E36A-E328-73E1F40FD1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8759C7-F2FF-588A-7796-2FC752361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3D71-B270-8342-811C-D2EE8CDF0A6C}" type="datetimeFigureOut">
              <a:rPr lang="en-US" smtClean="0"/>
              <a:t>2/13/26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58F7D-2C20-00B2-CDD8-DAB762616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D571C8-40E4-E7C7-02B0-40A6F3715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60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3159D-A860-79C3-EB42-692F1C632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8726CD-6638-74BE-5C24-AA26C68E7F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6F3A00-2D25-ADB7-2A9C-10B38A666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3D71-B270-8342-811C-D2EE8CDF0A6C}" type="datetimeFigureOut">
              <a:rPr lang="en-US" smtClean="0"/>
              <a:t>2/13/26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2E8DD8-D4A6-5A4F-732D-9D2CBF7B9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BD173B-F6F8-A26D-C09D-3AD7FE5B9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120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731E8-5118-269F-CFDA-813B9F33A9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C78C9-DD18-66FE-5C0A-69BC50067B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34286B-7FEA-5724-D34F-36DF3B310E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2D6806-D2E6-3411-0E80-56CA07FE7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3D71-B270-8342-811C-D2EE8CDF0A6C}" type="datetimeFigureOut">
              <a:rPr lang="en-US" smtClean="0"/>
              <a:t>2/13/26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52C63F-EB89-AB20-F5DF-6BAA8B84B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5F96C9-BAD4-CA29-A0FD-41AE131C4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125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31092-DA7C-9E23-066E-C62D4808B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F3E590-1796-EB69-DF2C-0A5402430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9530B9-9B0A-DAF3-CE15-D689FC1726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41D46D-185F-18E5-91AA-A63814586D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1FB9B7-948B-18C0-C541-EAD61EADEE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36FF3B-E45C-EA35-3E56-6B5E2379F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3D71-B270-8342-811C-D2EE8CDF0A6C}" type="datetimeFigureOut">
              <a:rPr lang="en-US" smtClean="0"/>
              <a:t>2/13/26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554CC6-05D6-D344-E2EA-68B2685BE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30E7CCC-2041-784F-D980-2D85367EC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709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ECB38-3DDD-43A6-DE67-3EDE30880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C46FC8-63F6-AFDD-E3F2-C93634E2F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3D71-B270-8342-811C-D2EE8CDF0A6C}" type="datetimeFigureOut">
              <a:rPr lang="en-US" smtClean="0"/>
              <a:t>2/13/26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6F6313-72DE-125A-D090-5ED08124B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61CBE0-F0B7-AD3B-5C82-A813D3447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583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4C3983-26F9-9912-1966-34788A02C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3D71-B270-8342-811C-D2EE8CDF0A6C}" type="datetimeFigureOut">
              <a:rPr lang="en-US" smtClean="0"/>
              <a:t>2/13/26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EF853F-F090-7A22-9DA0-1C0230CE6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5C70E5-8366-2F59-7A86-5EE2C8A8C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383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5FE57-A407-65B9-3951-79471CDED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C156F-9513-23B3-FBB8-49C2EBF780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E9F9C1-D03C-10A0-50E2-F718E5E0BE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A06390-B838-3178-F059-0075E6968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3D71-B270-8342-811C-D2EE8CDF0A6C}" type="datetimeFigureOut">
              <a:rPr lang="en-US" smtClean="0"/>
              <a:t>2/13/26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E793F6-E325-AD8D-2AE9-B34937F06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3D8842-4573-0EA9-89D4-78822A026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737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04696D-22A1-00B9-7975-4C14D722C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B60BF2-CED6-55C5-1500-2A2B5B0186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FF53B6-EBBC-7864-AB56-86DB7D75CE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2462DF-520B-A1D9-9A27-278FB2C1C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D3D71-B270-8342-811C-D2EE8CDF0A6C}" type="datetimeFigureOut">
              <a:rPr lang="en-US" smtClean="0"/>
              <a:t>2/13/26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07354D-8969-C8CE-E35F-1075D78A9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3A65C2-3048-4902-DD51-FEAB2CE95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624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16465D-88B8-C619-8E60-7AFEFB6FB2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ECEBF0-C070-4CAF-FE51-FC5B8F3A8D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CCA7D0-703A-EA3B-A5C1-6996614EFA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E6D3D71-B270-8342-811C-D2EE8CDF0A6C}" type="datetimeFigureOut">
              <a:rPr lang="en-US" smtClean="0"/>
              <a:t>2/13/26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B93E94-BB77-EEAE-8CC6-94D3F21D92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AFE713-E9A8-BD8B-EBB2-DE1F1BB9B3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8F54977-57A7-5044-9476-8D1955EA20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084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11.png"/><Relationship Id="rId5" Type="http://schemas.openxmlformats.org/officeDocument/2006/relationships/image" Target="../media/image6.png"/><Relationship Id="rId10" Type="http://schemas.openxmlformats.org/officeDocument/2006/relationships/image" Target="../media/image10.png"/><Relationship Id="rId4" Type="http://schemas.openxmlformats.org/officeDocument/2006/relationships/image" Target="../media/image5.png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5006C197-9E8D-4A5C-F1CE-589349D2460E}"/>
              </a:ext>
            </a:extLst>
          </p:cNvPr>
          <p:cNvGrpSpPr/>
          <p:nvPr/>
        </p:nvGrpSpPr>
        <p:grpSpPr>
          <a:xfrm>
            <a:off x="-262284" y="-53008"/>
            <a:ext cx="12471400" cy="6858000"/>
            <a:chOff x="-368300" y="0"/>
            <a:chExt cx="12471400" cy="6858000"/>
          </a:xfrm>
        </p:grpSpPr>
        <p:pic>
          <p:nvPicPr>
            <p:cNvPr id="1026" name="Picture 2" descr="Generated image">
              <a:extLst>
                <a:ext uri="{FF2B5EF4-FFF2-40B4-BE49-F238E27FC236}">
                  <a16:creationId xmlns:a16="http://schemas.microsoft.com/office/drawing/2014/main" id="{62F8766B-44E7-A1C2-9A21-A011F060D5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368300" y="0"/>
              <a:ext cx="12471400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B4A23E1-2D69-4948-2DCD-9CB269B8E1F4}"/>
                </a:ext>
              </a:extLst>
            </p:cNvPr>
            <p:cNvGrpSpPr/>
            <p:nvPr/>
          </p:nvGrpSpPr>
          <p:grpSpPr>
            <a:xfrm>
              <a:off x="454025" y="1498600"/>
              <a:ext cx="10658475" cy="2717005"/>
              <a:chOff x="454025" y="1498600"/>
              <a:chExt cx="10658475" cy="2717005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1901C481-84FD-2B6A-5E3C-3369A80C1A9E}"/>
                  </a:ext>
                </a:extLst>
              </p:cNvPr>
              <p:cNvSpPr/>
              <p:nvPr/>
            </p:nvSpPr>
            <p:spPr>
              <a:xfrm>
                <a:off x="2374900" y="1498600"/>
                <a:ext cx="7061200" cy="730250"/>
              </a:xfrm>
              <a:prstGeom prst="rect">
                <a:avLst/>
              </a:prstGeom>
              <a:solidFill>
                <a:srgbClr val="F8F3E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CD0B4F1-586F-49A8-230E-FA76E5F3F909}"/>
                  </a:ext>
                </a:extLst>
              </p:cNvPr>
              <p:cNvSpPr/>
              <p:nvPr/>
            </p:nvSpPr>
            <p:spPr>
              <a:xfrm>
                <a:off x="454025" y="2228850"/>
                <a:ext cx="10658475" cy="1122361"/>
              </a:xfrm>
              <a:prstGeom prst="rect">
                <a:avLst/>
              </a:prstGeom>
              <a:solidFill>
                <a:srgbClr val="F8F3E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B4896020-AF7E-7A23-2BD8-C54CA5B74FAA}"/>
                  </a:ext>
                </a:extLst>
              </p:cNvPr>
              <p:cNvSpPr/>
              <p:nvPr/>
            </p:nvSpPr>
            <p:spPr>
              <a:xfrm>
                <a:off x="4216400" y="3093244"/>
                <a:ext cx="3721100" cy="1122361"/>
              </a:xfrm>
              <a:prstGeom prst="rect">
                <a:avLst/>
              </a:prstGeom>
              <a:solidFill>
                <a:srgbClr val="F8F3E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413EC60-5530-5292-509D-7ED51BDD56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7144" y="950785"/>
            <a:ext cx="9144000" cy="1106487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rgbClr val="3F6C81"/>
                </a:solidFill>
              </a:rPr>
              <a:t>Timeline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D2AF3C7-FA2F-B54E-3033-C5D226A73A98}"/>
              </a:ext>
            </a:extLst>
          </p:cNvPr>
          <p:cNvCxnSpPr>
            <a:cxnSpLocks/>
          </p:cNvCxnSpPr>
          <p:nvPr/>
        </p:nvCxnSpPr>
        <p:spPr>
          <a:xfrm>
            <a:off x="482669" y="2915686"/>
            <a:ext cx="10658475" cy="0"/>
          </a:xfrm>
          <a:prstGeom prst="line">
            <a:avLst/>
          </a:prstGeom>
          <a:ln w="57150">
            <a:solidFill>
              <a:srgbClr val="3F6C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AutoShape 4" descr="Drop Shape Vector SVG Icon - SVG Repo">
            <a:extLst>
              <a:ext uri="{FF2B5EF4-FFF2-40B4-BE49-F238E27FC236}">
                <a16:creationId xmlns:a16="http://schemas.microsoft.com/office/drawing/2014/main" id="{E6EF1B11-6E95-63FC-EEEB-E037F70F52D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utoShape 6" descr="Drop Shape Vector SVG Icon - SVG Repo">
            <a:extLst>
              <a:ext uri="{FF2B5EF4-FFF2-40B4-BE49-F238E27FC236}">
                <a16:creationId xmlns:a16="http://schemas.microsoft.com/office/drawing/2014/main" id="{24C65FFD-82E9-BD12-688A-14FEFA0AEF0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7A4D828-E913-A736-AC6E-FA288FF37E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0887" y="1985895"/>
            <a:ext cx="639970" cy="837715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1E9E137E-C1C4-D5C0-3196-8C7E3755F6D0}"/>
              </a:ext>
            </a:extLst>
          </p:cNvPr>
          <p:cNvSpPr txBox="1">
            <a:spLocks/>
          </p:cNvSpPr>
          <p:nvPr/>
        </p:nvSpPr>
        <p:spPr>
          <a:xfrm>
            <a:off x="965751" y="3187154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Symposia</a:t>
            </a:r>
          </a:p>
          <a:p>
            <a:r>
              <a:rPr lang="en-US" sz="1800" b="1" dirty="0">
                <a:solidFill>
                  <a:srgbClr val="3F6C81"/>
                </a:solidFill>
              </a:rPr>
              <a:t>Submissions</a:t>
            </a:r>
          </a:p>
          <a:p>
            <a:r>
              <a:rPr lang="en-US" sz="1800" b="1" dirty="0">
                <a:solidFill>
                  <a:srgbClr val="3F6C81"/>
                </a:solidFill>
              </a:rPr>
              <a:t>open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F6A20BFE-E082-D020-0A1B-585193FCE420}"/>
              </a:ext>
            </a:extLst>
          </p:cNvPr>
          <p:cNvSpPr txBox="1">
            <a:spLocks/>
          </p:cNvSpPr>
          <p:nvPr/>
        </p:nvSpPr>
        <p:spPr>
          <a:xfrm>
            <a:off x="533400" y="2199208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3F6C81"/>
                </a:solidFill>
              </a:rPr>
              <a:t>9 </a:t>
            </a:r>
          </a:p>
          <a:p>
            <a:r>
              <a:rPr lang="en-US" sz="2800" b="1" dirty="0">
                <a:solidFill>
                  <a:srgbClr val="3F6C81"/>
                </a:solidFill>
              </a:rPr>
              <a:t>Dec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189E23C-3F7B-2E88-A997-E09F169C0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8736" y="1953043"/>
            <a:ext cx="639970" cy="837715"/>
          </a:xfrm>
          <a:prstGeom prst="rect">
            <a:avLst/>
          </a:prstGeom>
        </p:spPr>
      </p:pic>
      <p:sp>
        <p:nvSpPr>
          <p:cNvPr id="28" name="Title 1">
            <a:extLst>
              <a:ext uri="{FF2B5EF4-FFF2-40B4-BE49-F238E27FC236}">
                <a16:creationId xmlns:a16="http://schemas.microsoft.com/office/drawing/2014/main" id="{9B59F35D-B26D-0205-3989-B14E00FA842B}"/>
              </a:ext>
            </a:extLst>
          </p:cNvPr>
          <p:cNvSpPr txBox="1">
            <a:spLocks/>
          </p:cNvSpPr>
          <p:nvPr/>
        </p:nvSpPr>
        <p:spPr>
          <a:xfrm>
            <a:off x="2381249" y="2166356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3F6C81"/>
                </a:solidFill>
              </a:rPr>
              <a:t>19 </a:t>
            </a:r>
          </a:p>
          <a:p>
            <a:r>
              <a:rPr lang="en-US" sz="2800" b="1" dirty="0">
                <a:solidFill>
                  <a:srgbClr val="3F6C81"/>
                </a:solidFill>
              </a:rPr>
              <a:t>Jan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4EDBFED-3C9F-C9DC-A5C6-0329F9EE4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4954" y="1984552"/>
            <a:ext cx="639970" cy="837715"/>
          </a:xfrm>
          <a:prstGeom prst="rect">
            <a:avLst/>
          </a:prstGeom>
        </p:spPr>
      </p:pic>
      <p:sp>
        <p:nvSpPr>
          <p:cNvPr id="31" name="Title 1">
            <a:extLst>
              <a:ext uri="{FF2B5EF4-FFF2-40B4-BE49-F238E27FC236}">
                <a16:creationId xmlns:a16="http://schemas.microsoft.com/office/drawing/2014/main" id="{52970310-192B-D1DA-912B-AAE5C67C3845}"/>
              </a:ext>
            </a:extLst>
          </p:cNvPr>
          <p:cNvSpPr txBox="1">
            <a:spLocks/>
          </p:cNvSpPr>
          <p:nvPr/>
        </p:nvSpPr>
        <p:spPr>
          <a:xfrm>
            <a:off x="4087467" y="2197865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3F6C81"/>
                </a:solidFill>
              </a:rPr>
              <a:t>3 </a:t>
            </a:r>
          </a:p>
          <a:p>
            <a:r>
              <a:rPr lang="en-US" sz="2800" b="1" dirty="0">
                <a:solidFill>
                  <a:srgbClr val="3F6C81"/>
                </a:solidFill>
              </a:rPr>
              <a:t>Feb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7F57146C-3968-8624-42A5-FB20B65D54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9908" y="1982239"/>
            <a:ext cx="639970" cy="837715"/>
          </a:xfrm>
          <a:prstGeom prst="rect">
            <a:avLst/>
          </a:prstGeom>
        </p:spPr>
      </p:pic>
      <p:sp>
        <p:nvSpPr>
          <p:cNvPr id="34" name="Title 1">
            <a:extLst>
              <a:ext uri="{FF2B5EF4-FFF2-40B4-BE49-F238E27FC236}">
                <a16:creationId xmlns:a16="http://schemas.microsoft.com/office/drawing/2014/main" id="{B49EB2EC-4471-9D63-2097-701F4B6B0AE8}"/>
              </a:ext>
            </a:extLst>
          </p:cNvPr>
          <p:cNvSpPr txBox="1">
            <a:spLocks/>
          </p:cNvSpPr>
          <p:nvPr/>
        </p:nvSpPr>
        <p:spPr>
          <a:xfrm>
            <a:off x="5682421" y="2195552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3F6C81"/>
                </a:solidFill>
              </a:rPr>
              <a:t>6 </a:t>
            </a:r>
          </a:p>
          <a:p>
            <a:r>
              <a:rPr lang="en-US" sz="2800" b="1" dirty="0">
                <a:solidFill>
                  <a:srgbClr val="3F6C81"/>
                </a:solidFill>
              </a:rPr>
              <a:t>Apr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FEFE26B8-9919-F53D-E676-903C1C2025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11979" y="1998529"/>
            <a:ext cx="639970" cy="837715"/>
          </a:xfrm>
          <a:prstGeom prst="rect">
            <a:avLst/>
          </a:prstGeom>
        </p:spPr>
      </p:pic>
      <p:sp>
        <p:nvSpPr>
          <p:cNvPr id="37" name="Title 1">
            <a:extLst>
              <a:ext uri="{FF2B5EF4-FFF2-40B4-BE49-F238E27FC236}">
                <a16:creationId xmlns:a16="http://schemas.microsoft.com/office/drawing/2014/main" id="{6F3BA039-623E-0F5E-87CE-E9AF5976AA94}"/>
              </a:ext>
            </a:extLst>
          </p:cNvPr>
          <p:cNvSpPr txBox="1">
            <a:spLocks/>
          </p:cNvSpPr>
          <p:nvPr/>
        </p:nvSpPr>
        <p:spPr>
          <a:xfrm>
            <a:off x="7294492" y="2211842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3F6C81"/>
                </a:solidFill>
              </a:rPr>
              <a:t>8 </a:t>
            </a:r>
          </a:p>
          <a:p>
            <a:r>
              <a:rPr lang="en-US" sz="2800" b="1" dirty="0">
                <a:solidFill>
                  <a:srgbClr val="3F6C81"/>
                </a:solidFill>
              </a:rPr>
              <a:t>Jun</a:t>
            </a: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EA7C9D22-D49B-FF3A-3BB6-25240B1D19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4880" y="2014819"/>
            <a:ext cx="639970" cy="837715"/>
          </a:xfrm>
          <a:prstGeom prst="rect">
            <a:avLst/>
          </a:prstGeom>
        </p:spPr>
      </p:pic>
      <p:sp>
        <p:nvSpPr>
          <p:cNvPr id="40" name="Title 1">
            <a:extLst>
              <a:ext uri="{FF2B5EF4-FFF2-40B4-BE49-F238E27FC236}">
                <a16:creationId xmlns:a16="http://schemas.microsoft.com/office/drawing/2014/main" id="{87425325-8DB1-C054-73D7-0F5621C7C9D8}"/>
              </a:ext>
            </a:extLst>
          </p:cNvPr>
          <p:cNvSpPr txBox="1">
            <a:spLocks/>
          </p:cNvSpPr>
          <p:nvPr/>
        </p:nvSpPr>
        <p:spPr>
          <a:xfrm>
            <a:off x="9767471" y="2135100"/>
            <a:ext cx="733770" cy="561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rgbClr val="3F6C81"/>
                </a:solidFill>
              </a:rPr>
              <a:t>Mid Aug</a:t>
            </a:r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5810E0B4-0243-65FB-04DD-1792FF62EB9D}"/>
              </a:ext>
            </a:extLst>
          </p:cNvPr>
          <p:cNvSpPr txBox="1">
            <a:spLocks/>
          </p:cNvSpPr>
          <p:nvPr/>
        </p:nvSpPr>
        <p:spPr>
          <a:xfrm>
            <a:off x="3026465" y="3175475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Symposia</a:t>
            </a:r>
          </a:p>
          <a:p>
            <a:r>
              <a:rPr lang="en-US" sz="1800" b="1" dirty="0">
                <a:solidFill>
                  <a:srgbClr val="3F6C81"/>
                </a:solidFill>
              </a:rPr>
              <a:t>Submissions</a:t>
            </a:r>
          </a:p>
          <a:p>
            <a:r>
              <a:rPr lang="en-US" sz="1800" b="1" dirty="0">
                <a:solidFill>
                  <a:srgbClr val="3F6C81"/>
                </a:solidFill>
              </a:rPr>
              <a:t>deadline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7069342F-EF8C-DA4C-938C-574EDA045125}"/>
              </a:ext>
            </a:extLst>
          </p:cNvPr>
          <p:cNvSpPr txBox="1">
            <a:spLocks/>
          </p:cNvSpPr>
          <p:nvPr/>
        </p:nvSpPr>
        <p:spPr>
          <a:xfrm>
            <a:off x="4789828" y="3190466"/>
            <a:ext cx="1689240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Abstract + registration opens</a:t>
            </a: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19C921DD-2058-934F-14C1-7F29C0D219EA}"/>
              </a:ext>
            </a:extLst>
          </p:cNvPr>
          <p:cNvSpPr txBox="1">
            <a:spLocks/>
          </p:cNvSpPr>
          <p:nvPr/>
        </p:nvSpPr>
        <p:spPr>
          <a:xfrm>
            <a:off x="6340403" y="3440016"/>
            <a:ext cx="181844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Submission + early bird registration deadline</a:t>
            </a: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73BB0772-C333-8577-07DD-DC10A0C42005}"/>
              </a:ext>
            </a:extLst>
          </p:cNvPr>
          <p:cNvSpPr txBox="1">
            <a:spLocks/>
          </p:cNvSpPr>
          <p:nvPr/>
        </p:nvSpPr>
        <p:spPr>
          <a:xfrm>
            <a:off x="8029643" y="3447656"/>
            <a:ext cx="181844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Illusion &amp; demo night submission deadline</a:t>
            </a: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47DBC988-96DF-79B2-FBAB-87EBA01A3EC3}"/>
              </a:ext>
            </a:extLst>
          </p:cNvPr>
          <p:cNvSpPr txBox="1">
            <a:spLocks/>
          </p:cNvSpPr>
          <p:nvPr/>
        </p:nvSpPr>
        <p:spPr>
          <a:xfrm>
            <a:off x="9794978" y="2971104"/>
            <a:ext cx="181844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Late registration</a:t>
            </a:r>
          </a:p>
          <a:p>
            <a:r>
              <a:rPr lang="en-US" sz="1800" b="1" dirty="0">
                <a:solidFill>
                  <a:srgbClr val="3F6C81"/>
                </a:solidFill>
              </a:rPr>
              <a:t>deadline</a:t>
            </a:r>
          </a:p>
        </p:txBody>
      </p:sp>
    </p:spTree>
    <p:extLst>
      <p:ext uri="{BB962C8B-B14F-4D97-AF65-F5344CB8AC3E}">
        <p14:creationId xmlns:p14="http://schemas.microsoft.com/office/powerpoint/2010/main" val="4112074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EFE079-62CA-F556-37A7-2D35282741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FD6BCB8-C87C-E9D7-6610-F9A0ED041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028878" y="-3233854"/>
            <a:ext cx="7748337" cy="695325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342BB1D-1DE1-F0E6-A32C-B5AFD30FF1E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1EE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0BBDFAC-91A8-4FF3-8233-9EFA56FDA19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1376" r="4146"/>
          <a:stretch>
            <a:fillRect/>
          </a:stretch>
        </p:blipFill>
        <p:spPr>
          <a:xfrm>
            <a:off x="4960468" y="4267248"/>
            <a:ext cx="1966264" cy="2131963"/>
          </a:xfrm>
          <a:prstGeom prst="ellipse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462F0FE9-4187-1E1F-02CF-19CDBF29C4A1}"/>
              </a:ext>
            </a:extLst>
          </p:cNvPr>
          <p:cNvSpPr/>
          <p:nvPr/>
        </p:nvSpPr>
        <p:spPr>
          <a:xfrm>
            <a:off x="1191812" y="3902087"/>
            <a:ext cx="1520470" cy="855264"/>
          </a:xfrm>
          <a:prstGeom prst="rect">
            <a:avLst/>
          </a:prstGeom>
          <a:solidFill>
            <a:srgbClr val="F1EE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A684B9C-4227-70CC-4B2E-797E9F126CD7}"/>
              </a:ext>
            </a:extLst>
          </p:cNvPr>
          <p:cNvSpPr/>
          <p:nvPr/>
        </p:nvSpPr>
        <p:spPr>
          <a:xfrm>
            <a:off x="0" y="4044320"/>
            <a:ext cx="479694" cy="855264"/>
          </a:xfrm>
          <a:prstGeom prst="rect">
            <a:avLst/>
          </a:prstGeom>
          <a:solidFill>
            <a:srgbClr val="F1EED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DFCDAB09-82E8-B5E6-656B-1A2506960D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3917836">
            <a:off x="-10258" y="213218"/>
            <a:ext cx="1909530" cy="1821398"/>
          </a:xfrm>
          <a:prstGeom prst="ellipse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A980D80-0B24-00ED-A27F-F3E03CD0C32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" t="-63278" r="-4097" b="9047"/>
          <a:stretch>
            <a:fillRect/>
          </a:stretch>
        </p:blipFill>
        <p:spPr>
          <a:xfrm>
            <a:off x="-17771" y="3528162"/>
            <a:ext cx="3939636" cy="3329838"/>
          </a:xfrm>
          <a:prstGeom prst="rtTriangle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E7CFF97C-C3C2-5A3D-2D83-667710AD07A4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" t="-63278" r="-4097" b="9047"/>
          <a:stretch>
            <a:fillRect/>
          </a:stretch>
        </p:blipFill>
        <p:spPr>
          <a:xfrm rot="10800000">
            <a:off x="7391016" y="7374"/>
            <a:ext cx="3939636" cy="3329838"/>
          </a:xfrm>
          <a:prstGeom prst="rtTriangle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EE46E94A-6CAD-36E8-6886-BF72C962BD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66994" y="5759112"/>
            <a:ext cx="1121060" cy="113273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B3D618B-E938-BB29-84A5-4EDEC04211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66003" y="4875701"/>
            <a:ext cx="1909530" cy="1821398"/>
          </a:xfrm>
          <a:prstGeom prst="ellipse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34107912-3B04-8F8A-18F5-27B95C9EAAC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" t="-63278" r="-4097" b="9047"/>
          <a:stretch>
            <a:fillRect/>
          </a:stretch>
        </p:blipFill>
        <p:spPr>
          <a:xfrm rot="10800000">
            <a:off x="1280198" y="7375"/>
            <a:ext cx="3939636" cy="3329838"/>
          </a:xfrm>
          <a:prstGeom prst="rtTriangle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90FDED37-8402-0560-3743-F4123D29EB9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7515" t="23175" r="27968" b="23175"/>
          <a:stretch>
            <a:fillRect/>
          </a:stretch>
        </p:blipFill>
        <p:spPr>
          <a:xfrm rot="2660897">
            <a:off x="11033033" y="766243"/>
            <a:ext cx="1136863" cy="1209578"/>
          </a:xfrm>
          <a:prstGeom prst="ellipse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453D3492-1491-C279-89C0-F2D2D70018BE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5659" t="23174" r="24131" b="24798"/>
          <a:stretch>
            <a:fillRect/>
          </a:stretch>
        </p:blipFill>
        <p:spPr>
          <a:xfrm>
            <a:off x="2158316" y="4170276"/>
            <a:ext cx="2356015" cy="2155205"/>
          </a:xfrm>
          <a:prstGeom prst="ellipse">
            <a:avLst/>
          </a:prstGeom>
        </p:spPr>
      </p:pic>
      <p:sp>
        <p:nvSpPr>
          <p:cNvPr id="53" name="Title 1">
            <a:extLst>
              <a:ext uri="{FF2B5EF4-FFF2-40B4-BE49-F238E27FC236}">
                <a16:creationId xmlns:a16="http://schemas.microsoft.com/office/drawing/2014/main" id="{C506A4A5-BE0F-7CFA-B163-E38D90BC55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97144" y="950785"/>
            <a:ext cx="9144000" cy="1106487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rgbClr val="3F6C81"/>
                </a:solidFill>
              </a:rPr>
              <a:t>Timeline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BC52E483-4F41-20D9-951B-FF1BF3D5CCE3}"/>
              </a:ext>
            </a:extLst>
          </p:cNvPr>
          <p:cNvCxnSpPr>
            <a:cxnSpLocks/>
          </p:cNvCxnSpPr>
          <p:nvPr/>
        </p:nvCxnSpPr>
        <p:spPr>
          <a:xfrm>
            <a:off x="482669" y="2915686"/>
            <a:ext cx="10658475" cy="0"/>
          </a:xfrm>
          <a:prstGeom prst="line">
            <a:avLst/>
          </a:prstGeom>
          <a:ln w="57150">
            <a:solidFill>
              <a:srgbClr val="3F6C8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AutoShape 4" descr="Drop Shape Vector SVG Icon - SVG Repo">
            <a:extLst>
              <a:ext uri="{FF2B5EF4-FFF2-40B4-BE49-F238E27FC236}">
                <a16:creationId xmlns:a16="http://schemas.microsoft.com/office/drawing/2014/main" id="{3ABD5921-9313-1DC8-14D9-55A41BC9801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AutoShape 6" descr="Drop Shape Vector SVG Icon - SVG Repo">
            <a:extLst>
              <a:ext uri="{FF2B5EF4-FFF2-40B4-BE49-F238E27FC236}">
                <a16:creationId xmlns:a16="http://schemas.microsoft.com/office/drawing/2014/main" id="{BA05F90B-07FE-D21B-AF2C-108339426A2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7" name="Picture 56">
            <a:extLst>
              <a:ext uri="{FF2B5EF4-FFF2-40B4-BE49-F238E27FC236}">
                <a16:creationId xmlns:a16="http://schemas.microsoft.com/office/drawing/2014/main" id="{9EC1DADD-95A0-0E65-2EBC-7A381D207FE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84662" y="1985895"/>
            <a:ext cx="639970" cy="837715"/>
          </a:xfrm>
          <a:prstGeom prst="rect">
            <a:avLst/>
          </a:prstGeom>
        </p:spPr>
      </p:pic>
      <p:sp>
        <p:nvSpPr>
          <p:cNvPr id="59" name="Title 1">
            <a:extLst>
              <a:ext uri="{FF2B5EF4-FFF2-40B4-BE49-F238E27FC236}">
                <a16:creationId xmlns:a16="http://schemas.microsoft.com/office/drawing/2014/main" id="{49FDDC29-AC07-7328-1829-ABF3468C5F9D}"/>
              </a:ext>
            </a:extLst>
          </p:cNvPr>
          <p:cNvSpPr txBox="1">
            <a:spLocks/>
          </p:cNvSpPr>
          <p:nvPr/>
        </p:nvSpPr>
        <p:spPr>
          <a:xfrm>
            <a:off x="267175" y="2199208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3F6C81"/>
                </a:solidFill>
              </a:rPr>
              <a:t>12 </a:t>
            </a:r>
          </a:p>
          <a:p>
            <a:r>
              <a:rPr lang="en-US" sz="2800" b="1" dirty="0">
                <a:solidFill>
                  <a:srgbClr val="3F6C81"/>
                </a:solidFill>
              </a:rPr>
              <a:t>Dec</a:t>
            </a:r>
          </a:p>
        </p:txBody>
      </p:sp>
      <p:pic>
        <p:nvPicPr>
          <p:cNvPr id="60" name="Picture 59">
            <a:extLst>
              <a:ext uri="{FF2B5EF4-FFF2-40B4-BE49-F238E27FC236}">
                <a16:creationId xmlns:a16="http://schemas.microsoft.com/office/drawing/2014/main" id="{CBDD5879-2439-9A04-028F-520223922CC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04245" y="1953043"/>
            <a:ext cx="639970" cy="837715"/>
          </a:xfrm>
          <a:prstGeom prst="rect">
            <a:avLst/>
          </a:prstGeom>
        </p:spPr>
      </p:pic>
      <p:sp>
        <p:nvSpPr>
          <p:cNvPr id="61" name="Title 1">
            <a:extLst>
              <a:ext uri="{FF2B5EF4-FFF2-40B4-BE49-F238E27FC236}">
                <a16:creationId xmlns:a16="http://schemas.microsoft.com/office/drawing/2014/main" id="{64641181-09C2-AAC7-1EC0-B391CFD93127}"/>
              </a:ext>
            </a:extLst>
          </p:cNvPr>
          <p:cNvSpPr txBox="1">
            <a:spLocks/>
          </p:cNvSpPr>
          <p:nvPr/>
        </p:nvSpPr>
        <p:spPr>
          <a:xfrm>
            <a:off x="1686758" y="2166356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3F6C81"/>
                </a:solidFill>
              </a:rPr>
              <a:t>25 </a:t>
            </a:r>
          </a:p>
          <a:p>
            <a:r>
              <a:rPr lang="en-US" sz="2800" b="1" dirty="0">
                <a:solidFill>
                  <a:srgbClr val="3F6C81"/>
                </a:solidFill>
              </a:rPr>
              <a:t>Jan</a:t>
            </a:r>
          </a:p>
        </p:txBody>
      </p:sp>
      <p:pic>
        <p:nvPicPr>
          <p:cNvPr id="62" name="Picture 61">
            <a:extLst>
              <a:ext uri="{FF2B5EF4-FFF2-40B4-BE49-F238E27FC236}">
                <a16:creationId xmlns:a16="http://schemas.microsoft.com/office/drawing/2014/main" id="{EE895488-0E03-4317-AA25-29B83F074B4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02119" y="1984552"/>
            <a:ext cx="639970" cy="837715"/>
          </a:xfrm>
          <a:prstGeom prst="rect">
            <a:avLst/>
          </a:prstGeom>
        </p:spPr>
      </p:pic>
      <p:sp>
        <p:nvSpPr>
          <p:cNvPr id="63" name="Title 1">
            <a:extLst>
              <a:ext uri="{FF2B5EF4-FFF2-40B4-BE49-F238E27FC236}">
                <a16:creationId xmlns:a16="http://schemas.microsoft.com/office/drawing/2014/main" id="{BA6625AA-3D17-40FC-D34C-23BC52148B77}"/>
              </a:ext>
            </a:extLst>
          </p:cNvPr>
          <p:cNvSpPr txBox="1">
            <a:spLocks/>
          </p:cNvSpPr>
          <p:nvPr/>
        </p:nvSpPr>
        <p:spPr>
          <a:xfrm>
            <a:off x="3219357" y="2197865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rgbClr val="3F6C81"/>
                </a:solidFill>
              </a:rPr>
              <a:t>13</a:t>
            </a:r>
          </a:p>
          <a:p>
            <a:r>
              <a:rPr lang="en-US" sz="2000" b="1" dirty="0">
                <a:solidFill>
                  <a:srgbClr val="3F6C81"/>
                </a:solidFill>
              </a:rPr>
              <a:t>Feb</a:t>
            </a:r>
          </a:p>
        </p:txBody>
      </p:sp>
      <p:pic>
        <p:nvPicPr>
          <p:cNvPr id="1024" name="Picture 1023">
            <a:extLst>
              <a:ext uri="{FF2B5EF4-FFF2-40B4-BE49-F238E27FC236}">
                <a16:creationId xmlns:a16="http://schemas.microsoft.com/office/drawing/2014/main" id="{6E48495E-1260-D95F-1CCC-F054F31DD74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73925" y="1982239"/>
            <a:ext cx="639970" cy="837715"/>
          </a:xfrm>
          <a:prstGeom prst="rect">
            <a:avLst/>
          </a:prstGeom>
        </p:spPr>
      </p:pic>
      <p:sp>
        <p:nvSpPr>
          <p:cNvPr id="1025" name="Title 1">
            <a:extLst>
              <a:ext uri="{FF2B5EF4-FFF2-40B4-BE49-F238E27FC236}">
                <a16:creationId xmlns:a16="http://schemas.microsoft.com/office/drawing/2014/main" id="{E6246E6E-79A3-1098-D2F5-7F582C1844B6}"/>
              </a:ext>
            </a:extLst>
          </p:cNvPr>
          <p:cNvSpPr txBox="1">
            <a:spLocks/>
          </p:cNvSpPr>
          <p:nvPr/>
        </p:nvSpPr>
        <p:spPr>
          <a:xfrm>
            <a:off x="4802738" y="2195552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rgbClr val="3F6C81"/>
                </a:solidFill>
              </a:rPr>
              <a:t>7</a:t>
            </a:r>
          </a:p>
          <a:p>
            <a:r>
              <a:rPr lang="en-US" sz="2000" b="1" dirty="0">
                <a:solidFill>
                  <a:srgbClr val="3F6C81"/>
                </a:solidFill>
              </a:rPr>
              <a:t>April</a:t>
            </a:r>
          </a:p>
        </p:txBody>
      </p:sp>
      <p:pic>
        <p:nvPicPr>
          <p:cNvPr id="1027" name="Picture 1026">
            <a:extLst>
              <a:ext uri="{FF2B5EF4-FFF2-40B4-BE49-F238E27FC236}">
                <a16:creationId xmlns:a16="http://schemas.microsoft.com/office/drawing/2014/main" id="{811357D6-6894-3F08-721F-FCD7899C817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179141" y="1998529"/>
            <a:ext cx="639970" cy="837715"/>
          </a:xfrm>
          <a:prstGeom prst="rect">
            <a:avLst/>
          </a:prstGeom>
        </p:spPr>
      </p:pic>
      <p:sp>
        <p:nvSpPr>
          <p:cNvPr id="1028" name="Title 1">
            <a:extLst>
              <a:ext uri="{FF2B5EF4-FFF2-40B4-BE49-F238E27FC236}">
                <a16:creationId xmlns:a16="http://schemas.microsoft.com/office/drawing/2014/main" id="{79BC2427-FC28-1EAB-4C00-AAB4E26B2F83}"/>
              </a:ext>
            </a:extLst>
          </p:cNvPr>
          <p:cNvSpPr txBox="1">
            <a:spLocks/>
          </p:cNvSpPr>
          <p:nvPr/>
        </p:nvSpPr>
        <p:spPr>
          <a:xfrm>
            <a:off x="7896379" y="2211842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rgbClr val="3F6C81"/>
                </a:solidFill>
              </a:rPr>
              <a:t>30</a:t>
            </a:r>
          </a:p>
          <a:p>
            <a:r>
              <a:rPr lang="en-US" sz="2000" b="1" dirty="0">
                <a:solidFill>
                  <a:srgbClr val="3F6C81"/>
                </a:solidFill>
              </a:rPr>
              <a:t>June</a:t>
            </a:r>
          </a:p>
        </p:txBody>
      </p:sp>
      <p:pic>
        <p:nvPicPr>
          <p:cNvPr id="1029" name="Picture 1028">
            <a:extLst>
              <a:ext uri="{FF2B5EF4-FFF2-40B4-BE49-F238E27FC236}">
                <a16:creationId xmlns:a16="http://schemas.microsoft.com/office/drawing/2014/main" id="{BBC9114F-44A8-9836-209E-34E4FA617A7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776848" y="2014819"/>
            <a:ext cx="639970" cy="837715"/>
          </a:xfrm>
          <a:prstGeom prst="rect">
            <a:avLst/>
          </a:prstGeom>
        </p:spPr>
      </p:pic>
      <p:sp>
        <p:nvSpPr>
          <p:cNvPr id="1030" name="Title 1">
            <a:extLst>
              <a:ext uri="{FF2B5EF4-FFF2-40B4-BE49-F238E27FC236}">
                <a16:creationId xmlns:a16="http://schemas.microsoft.com/office/drawing/2014/main" id="{4CEC5CE1-A4C6-1CA7-8F5E-BB547E2A6645}"/>
              </a:ext>
            </a:extLst>
          </p:cNvPr>
          <p:cNvSpPr txBox="1">
            <a:spLocks/>
          </p:cNvSpPr>
          <p:nvPr/>
        </p:nvSpPr>
        <p:spPr>
          <a:xfrm>
            <a:off x="10114161" y="2185902"/>
            <a:ext cx="733770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rgbClr val="3F6C81"/>
                </a:solidFill>
              </a:rPr>
              <a:t>14</a:t>
            </a:r>
          </a:p>
          <a:p>
            <a:r>
              <a:rPr lang="en-US" sz="2000" b="1" dirty="0">
                <a:solidFill>
                  <a:srgbClr val="3F6C81"/>
                </a:solidFill>
              </a:rPr>
              <a:t>Aug</a:t>
            </a:r>
          </a:p>
        </p:txBody>
      </p:sp>
      <p:sp>
        <p:nvSpPr>
          <p:cNvPr id="1031" name="Title 1">
            <a:extLst>
              <a:ext uri="{FF2B5EF4-FFF2-40B4-BE49-F238E27FC236}">
                <a16:creationId xmlns:a16="http://schemas.microsoft.com/office/drawing/2014/main" id="{B007E92D-9521-47AC-A039-2A2EFAA70B74}"/>
              </a:ext>
            </a:extLst>
          </p:cNvPr>
          <p:cNvSpPr txBox="1">
            <a:spLocks/>
          </p:cNvSpPr>
          <p:nvPr/>
        </p:nvSpPr>
        <p:spPr>
          <a:xfrm>
            <a:off x="2331974" y="3175475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Symposia</a:t>
            </a:r>
          </a:p>
          <a:p>
            <a:r>
              <a:rPr lang="en-US" sz="1800" b="1" dirty="0">
                <a:solidFill>
                  <a:srgbClr val="3F6C81"/>
                </a:solidFill>
              </a:rPr>
              <a:t>Submissions</a:t>
            </a:r>
          </a:p>
          <a:p>
            <a:r>
              <a:rPr lang="en-US" sz="1800" b="1" dirty="0">
                <a:solidFill>
                  <a:srgbClr val="3F6C81"/>
                </a:solidFill>
              </a:rPr>
              <a:t>deadline</a:t>
            </a:r>
          </a:p>
        </p:txBody>
      </p:sp>
      <p:sp>
        <p:nvSpPr>
          <p:cNvPr id="1032" name="Title 1">
            <a:extLst>
              <a:ext uri="{FF2B5EF4-FFF2-40B4-BE49-F238E27FC236}">
                <a16:creationId xmlns:a16="http://schemas.microsoft.com/office/drawing/2014/main" id="{4A6D5A43-9700-A340-2DE4-FCBEA56028BF}"/>
              </a:ext>
            </a:extLst>
          </p:cNvPr>
          <p:cNvSpPr txBox="1">
            <a:spLocks/>
          </p:cNvSpPr>
          <p:nvPr/>
        </p:nvSpPr>
        <p:spPr>
          <a:xfrm>
            <a:off x="3886993" y="3190466"/>
            <a:ext cx="1689240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Abstract + registration opens</a:t>
            </a:r>
          </a:p>
        </p:txBody>
      </p:sp>
      <p:sp>
        <p:nvSpPr>
          <p:cNvPr id="1033" name="Title 1">
            <a:extLst>
              <a:ext uri="{FF2B5EF4-FFF2-40B4-BE49-F238E27FC236}">
                <a16:creationId xmlns:a16="http://schemas.microsoft.com/office/drawing/2014/main" id="{91733DD5-D19C-32FB-9E28-7D4921D6C707}"/>
              </a:ext>
            </a:extLst>
          </p:cNvPr>
          <p:cNvSpPr txBox="1">
            <a:spLocks/>
          </p:cNvSpPr>
          <p:nvPr/>
        </p:nvSpPr>
        <p:spPr>
          <a:xfrm>
            <a:off x="5391270" y="3440016"/>
            <a:ext cx="181844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Submission + early bird registration deadline</a:t>
            </a:r>
          </a:p>
        </p:txBody>
      </p:sp>
      <p:sp>
        <p:nvSpPr>
          <p:cNvPr id="1034" name="Title 1">
            <a:extLst>
              <a:ext uri="{FF2B5EF4-FFF2-40B4-BE49-F238E27FC236}">
                <a16:creationId xmlns:a16="http://schemas.microsoft.com/office/drawing/2014/main" id="{1E343AC6-4BD3-36D9-8F66-302DD453A0C3}"/>
              </a:ext>
            </a:extLst>
          </p:cNvPr>
          <p:cNvSpPr txBox="1">
            <a:spLocks/>
          </p:cNvSpPr>
          <p:nvPr/>
        </p:nvSpPr>
        <p:spPr>
          <a:xfrm>
            <a:off x="8504205" y="3447656"/>
            <a:ext cx="181844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Illusion &amp; demo night submission deadline</a:t>
            </a:r>
          </a:p>
        </p:txBody>
      </p:sp>
      <p:sp>
        <p:nvSpPr>
          <p:cNvPr id="1035" name="Title 1">
            <a:extLst>
              <a:ext uri="{FF2B5EF4-FFF2-40B4-BE49-F238E27FC236}">
                <a16:creationId xmlns:a16="http://schemas.microsoft.com/office/drawing/2014/main" id="{D69B3422-7E29-9EAD-F343-0D32083AE353}"/>
              </a:ext>
            </a:extLst>
          </p:cNvPr>
          <p:cNvSpPr txBox="1">
            <a:spLocks/>
          </p:cNvSpPr>
          <p:nvPr/>
        </p:nvSpPr>
        <p:spPr>
          <a:xfrm>
            <a:off x="10210797" y="3181511"/>
            <a:ext cx="1712576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Late registration</a:t>
            </a:r>
          </a:p>
          <a:p>
            <a:r>
              <a:rPr lang="en-US" sz="1800" b="1" dirty="0">
                <a:solidFill>
                  <a:srgbClr val="3F6C81"/>
                </a:solidFill>
              </a:rPr>
              <a:t>deadline</a:t>
            </a:r>
          </a:p>
        </p:txBody>
      </p:sp>
      <p:sp>
        <p:nvSpPr>
          <p:cNvPr id="1036" name="Rectangle 11">
            <a:extLst>
              <a:ext uri="{FF2B5EF4-FFF2-40B4-BE49-F238E27FC236}">
                <a16:creationId xmlns:a16="http://schemas.microsoft.com/office/drawing/2014/main" id="{93A547A9-5189-FE43-CD3F-F55CE142B2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pic>
        <p:nvPicPr>
          <p:cNvPr id="1038" name="Picture 1037">
            <a:extLst>
              <a:ext uri="{FF2B5EF4-FFF2-40B4-BE49-F238E27FC236}">
                <a16:creationId xmlns:a16="http://schemas.microsoft.com/office/drawing/2014/main" id="{A776ECB3-C537-9206-017C-C2FD12515E39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24492" t="22898" r="23329" b="19095"/>
          <a:stretch>
            <a:fillRect/>
          </a:stretch>
        </p:blipFill>
        <p:spPr>
          <a:xfrm>
            <a:off x="6934034" y="4513728"/>
            <a:ext cx="2356015" cy="2312257"/>
          </a:xfrm>
          <a:prstGeom prst="ellipse">
            <a:avLst/>
          </a:prstGeom>
        </p:spPr>
      </p:pic>
      <p:pic>
        <p:nvPicPr>
          <p:cNvPr id="1041" name="Picture 1040">
            <a:extLst>
              <a:ext uri="{FF2B5EF4-FFF2-40B4-BE49-F238E27FC236}">
                <a16:creationId xmlns:a16="http://schemas.microsoft.com/office/drawing/2014/main" id="{47B4A28D-CF66-9A63-1B54-65AC9D1497C2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33483" t="16739" r="34251" b="18198"/>
          <a:stretch>
            <a:fillRect/>
          </a:stretch>
        </p:blipFill>
        <p:spPr>
          <a:xfrm rot="19949083">
            <a:off x="291867" y="2922625"/>
            <a:ext cx="1406422" cy="2503702"/>
          </a:xfrm>
          <a:prstGeom prst="ellipse">
            <a:avLst/>
          </a:prstGeom>
        </p:spPr>
      </p:pic>
      <p:pic>
        <p:nvPicPr>
          <p:cNvPr id="1042" name="Picture 1041">
            <a:extLst>
              <a:ext uri="{FF2B5EF4-FFF2-40B4-BE49-F238E27FC236}">
                <a16:creationId xmlns:a16="http://schemas.microsoft.com/office/drawing/2014/main" id="{B89EA2AD-76C3-EDEE-B16A-994ADB33C211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l="33483" t="16739" r="34251" b="18198"/>
          <a:stretch>
            <a:fillRect/>
          </a:stretch>
        </p:blipFill>
        <p:spPr>
          <a:xfrm rot="2766186">
            <a:off x="10947907" y="3444811"/>
            <a:ext cx="923986" cy="1644873"/>
          </a:xfrm>
          <a:prstGeom prst="ellipse">
            <a:avLst/>
          </a:prstGeom>
        </p:spPr>
      </p:pic>
      <p:sp>
        <p:nvSpPr>
          <p:cNvPr id="58" name="Title 1">
            <a:extLst>
              <a:ext uri="{FF2B5EF4-FFF2-40B4-BE49-F238E27FC236}">
                <a16:creationId xmlns:a16="http://schemas.microsoft.com/office/drawing/2014/main" id="{5393DD5F-2252-592D-89A6-1CBA9742A39E}"/>
              </a:ext>
            </a:extLst>
          </p:cNvPr>
          <p:cNvSpPr txBox="1">
            <a:spLocks/>
          </p:cNvSpPr>
          <p:nvPr/>
        </p:nvSpPr>
        <p:spPr>
          <a:xfrm>
            <a:off x="699526" y="3187154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Symposia</a:t>
            </a:r>
          </a:p>
          <a:p>
            <a:r>
              <a:rPr lang="en-US" sz="1800" b="1" dirty="0">
                <a:solidFill>
                  <a:srgbClr val="3F6C81"/>
                </a:solidFill>
              </a:rPr>
              <a:t>Submissions</a:t>
            </a:r>
          </a:p>
          <a:p>
            <a:r>
              <a:rPr lang="en-US" sz="1800" b="1" dirty="0">
                <a:solidFill>
                  <a:srgbClr val="3F6C81"/>
                </a:solidFill>
              </a:rPr>
              <a:t>open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BFC531-730C-BEF4-21AD-68F64E664F0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83813" y="1992387"/>
            <a:ext cx="639970" cy="837715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5472B226-981D-FB2D-CA71-7C13F39815AD}"/>
              </a:ext>
            </a:extLst>
          </p:cNvPr>
          <p:cNvSpPr txBox="1">
            <a:spLocks/>
          </p:cNvSpPr>
          <p:nvPr/>
        </p:nvSpPr>
        <p:spPr>
          <a:xfrm>
            <a:off x="6324201" y="2205700"/>
            <a:ext cx="199555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b="1" dirty="0">
                <a:solidFill>
                  <a:srgbClr val="3F6C81"/>
                </a:solidFill>
              </a:rPr>
              <a:t>2</a:t>
            </a:r>
          </a:p>
          <a:p>
            <a:r>
              <a:rPr lang="en-US" sz="2000" b="1" dirty="0">
                <a:solidFill>
                  <a:srgbClr val="3F6C81"/>
                </a:solidFill>
              </a:rPr>
              <a:t>June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FACDDCC-73EE-01FF-2C3F-D5FEE7C150E9}"/>
              </a:ext>
            </a:extLst>
          </p:cNvPr>
          <p:cNvSpPr txBox="1">
            <a:spLocks/>
          </p:cNvSpPr>
          <p:nvPr/>
        </p:nvSpPr>
        <p:spPr>
          <a:xfrm>
            <a:off x="6955177" y="3696158"/>
            <a:ext cx="1818447" cy="56190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 dirty="0">
                <a:solidFill>
                  <a:srgbClr val="3F6C81"/>
                </a:solidFill>
              </a:rPr>
              <a:t>Abstract acceptance notification</a:t>
            </a:r>
          </a:p>
          <a:p>
            <a:r>
              <a:rPr lang="en-US" sz="1800" b="1" dirty="0">
                <a:solidFill>
                  <a:srgbClr val="3F6C81"/>
                </a:solidFill>
              </a:rPr>
              <a:t>+</a:t>
            </a:r>
          </a:p>
          <a:p>
            <a:r>
              <a:rPr lang="en-US" sz="1800" b="1" dirty="0">
                <a:solidFill>
                  <a:srgbClr val="3F6C81"/>
                </a:solidFill>
              </a:rPr>
              <a:t>Travel awards </a:t>
            </a:r>
          </a:p>
        </p:txBody>
      </p:sp>
    </p:spTree>
    <p:extLst>
      <p:ext uri="{BB962C8B-B14F-4D97-AF65-F5344CB8AC3E}">
        <p14:creationId xmlns:p14="http://schemas.microsoft.com/office/powerpoint/2010/main" val="812629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84</Words>
  <Application>Microsoft Macintosh PowerPoint</Application>
  <PresentationFormat>Widescreen</PresentationFormat>
  <Paragraphs>52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Timeline</vt:lpstr>
      <vt:lpstr>Timeline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Matteo Toscani</dc:creator>
  <cp:lastModifiedBy>Matteo Toscani</cp:lastModifiedBy>
  <cp:revision>19</cp:revision>
  <dcterms:created xsi:type="dcterms:W3CDTF">2025-08-01T18:37:07Z</dcterms:created>
  <dcterms:modified xsi:type="dcterms:W3CDTF">2026-02-13T18:51:35Z</dcterms:modified>
</cp:coreProperties>
</file>

<file path=docProps/thumbnail.jpeg>
</file>